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D552E78-B5CD-42FE-9BFE-0F22D3CBB97D}" type="datetimeFigureOut">
              <a:rPr lang="en-US" smtClean="0"/>
              <a:pPr/>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A631FC-2DDC-4B7B-8EA4-A4F12273E4D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552E78-B5CD-42FE-9BFE-0F22D3CBB97D}" type="datetimeFigureOut">
              <a:rPr lang="en-US" smtClean="0"/>
              <a:pPr/>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A631FC-2DDC-4B7B-8EA4-A4F12273E4D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552E78-B5CD-42FE-9BFE-0F22D3CBB97D}" type="datetimeFigureOut">
              <a:rPr lang="en-US" smtClean="0"/>
              <a:pPr/>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A631FC-2DDC-4B7B-8EA4-A4F12273E4D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552E78-B5CD-42FE-9BFE-0F22D3CBB97D}" type="datetimeFigureOut">
              <a:rPr lang="en-US" smtClean="0"/>
              <a:pPr/>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A631FC-2DDC-4B7B-8EA4-A4F12273E4D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552E78-B5CD-42FE-9BFE-0F22D3CBB97D}" type="datetimeFigureOut">
              <a:rPr lang="en-US" smtClean="0"/>
              <a:pPr/>
              <a:t>3/10/2016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A631FC-2DDC-4B7B-8EA4-A4F12273E4D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D552E78-B5CD-42FE-9BFE-0F22D3CBB97D}" type="datetimeFigureOut">
              <a:rPr lang="en-US" smtClean="0"/>
              <a:pPr/>
              <a:t>3/10/2016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A631FC-2DDC-4B7B-8EA4-A4F12273E4D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D552E78-B5CD-42FE-9BFE-0F22D3CBB97D}" type="datetimeFigureOut">
              <a:rPr lang="en-US" smtClean="0"/>
              <a:pPr/>
              <a:t>3/10/2016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A631FC-2DDC-4B7B-8EA4-A4F12273E4D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552E78-B5CD-42FE-9BFE-0F22D3CBB97D}" type="datetimeFigureOut">
              <a:rPr lang="en-US" smtClean="0"/>
              <a:pPr/>
              <a:t>3/10/2016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A631FC-2DDC-4B7B-8EA4-A4F12273E4D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552E78-B5CD-42FE-9BFE-0F22D3CBB97D}" type="datetimeFigureOut">
              <a:rPr lang="en-US" smtClean="0"/>
              <a:pPr/>
              <a:t>3/10/2016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A631FC-2DDC-4B7B-8EA4-A4F12273E4D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552E78-B5CD-42FE-9BFE-0F22D3CBB97D}" type="datetimeFigureOut">
              <a:rPr lang="en-US" smtClean="0"/>
              <a:pPr/>
              <a:t>3/10/2016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A631FC-2DDC-4B7B-8EA4-A4F12273E4D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552E78-B5CD-42FE-9BFE-0F22D3CBB97D}" type="datetimeFigureOut">
              <a:rPr lang="en-US" smtClean="0"/>
              <a:pPr/>
              <a:t>3/10/2016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A631FC-2DDC-4B7B-8EA4-A4F12273E4D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552E78-B5CD-42FE-9BFE-0F22D3CBB97D}" type="datetimeFigureOut">
              <a:rPr lang="en-US" smtClean="0"/>
              <a:pPr/>
              <a:t>3/10/2016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A631FC-2DDC-4B7B-8EA4-A4F12273E4D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en.wikipedia.org/wiki/Bonded_labour"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ndiankanoon.org/doc/690292/" TargetMode="External"/><Relationship Id="rId2" Type="http://schemas.openxmlformats.org/officeDocument/2006/relationships/hyperlink" Target="http://indiankanoon.org/doc/1900493/"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470025"/>
          </a:xfrm>
        </p:spPr>
        <p:txBody>
          <a:bodyPr>
            <a:normAutofit fontScale="90000"/>
          </a:bodyPr>
          <a:lstStyle/>
          <a:p>
            <a:r>
              <a:rPr lang="en-US" b="1" dirty="0" smtClean="0">
                <a:latin typeface="Times New Roman" pitchFamily="18" charset="0"/>
                <a:cs typeface="Times New Roman" pitchFamily="18" charset="0"/>
              </a:rPr>
              <a:t>SEMINAR TO ASSESS WORKING OF HUMAN RIGHTS COURTS IN INDIA </a:t>
            </a:r>
            <a:endParaRPr lang="en-US" b="1"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fontScale="92500" lnSpcReduction="20000"/>
          </a:bodyPr>
          <a:lstStyle/>
          <a:p>
            <a:r>
              <a:rPr lang="en-US" dirty="0" smtClean="0">
                <a:solidFill>
                  <a:schemeClr val="tx2">
                    <a:lumMod val="50000"/>
                  </a:schemeClr>
                </a:solidFill>
                <a:latin typeface="Times New Roman" pitchFamily="18" charset="0"/>
                <a:cs typeface="Times New Roman" pitchFamily="18" charset="0"/>
              </a:rPr>
              <a:t>BY Justice G. M. </a:t>
            </a:r>
            <a:r>
              <a:rPr lang="en-US" dirty="0" err="1" smtClean="0">
                <a:solidFill>
                  <a:schemeClr val="tx2">
                    <a:lumMod val="50000"/>
                  </a:schemeClr>
                </a:solidFill>
                <a:latin typeface="Times New Roman" pitchFamily="18" charset="0"/>
                <a:cs typeface="Times New Roman" pitchFamily="18" charset="0"/>
              </a:rPr>
              <a:t>Akbarali</a:t>
            </a:r>
            <a:r>
              <a:rPr lang="en-US" dirty="0" smtClean="0">
                <a:solidFill>
                  <a:schemeClr val="tx2">
                    <a:lumMod val="50000"/>
                  </a:schemeClr>
                </a:solidFill>
                <a:latin typeface="Times New Roman" pitchFamily="18" charset="0"/>
                <a:cs typeface="Times New Roman" pitchFamily="18" charset="0"/>
              </a:rPr>
              <a:t> </a:t>
            </a:r>
          </a:p>
          <a:p>
            <a:r>
              <a:rPr lang="en-US" dirty="0" smtClean="0">
                <a:solidFill>
                  <a:schemeClr val="tx2">
                    <a:lumMod val="50000"/>
                  </a:schemeClr>
                </a:solidFill>
                <a:latin typeface="Times New Roman" pitchFamily="18" charset="0"/>
                <a:cs typeface="Times New Roman" pitchFamily="18" charset="0"/>
              </a:rPr>
              <a:t>Former Judge, High Court, Madras.</a:t>
            </a:r>
          </a:p>
          <a:p>
            <a:r>
              <a:rPr lang="en-US" dirty="0" smtClean="0">
                <a:solidFill>
                  <a:schemeClr val="tx2">
                    <a:lumMod val="50000"/>
                  </a:schemeClr>
                </a:solidFill>
                <a:latin typeface="Times New Roman" pitchFamily="18" charset="0"/>
                <a:cs typeface="Times New Roman" pitchFamily="18" charset="0"/>
              </a:rPr>
              <a:t>Senior Advocate, Supreme Court of India</a:t>
            </a:r>
            <a:endParaRPr lang="en-US" dirty="0">
              <a:solidFill>
                <a:schemeClr val="tx2">
                  <a:lumMod val="50000"/>
                </a:schemeClr>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85000" lnSpcReduction="10000"/>
          </a:bodyPr>
          <a:lstStyle/>
          <a:p>
            <a:pPr algn="just"/>
            <a:r>
              <a:rPr lang="en-IN" dirty="0">
                <a:latin typeface="Times New Roman" pitchFamily="18" charset="0"/>
                <a:cs typeface="Times New Roman" pitchFamily="18" charset="0"/>
              </a:rPr>
              <a:t>The object of this section is to ensure speedy justice with regards to offence against inhumane behaviour.</a:t>
            </a:r>
            <a:endParaRPr lang="en-US" dirty="0">
              <a:latin typeface="Times New Roman" pitchFamily="18" charset="0"/>
              <a:cs typeface="Times New Roman" pitchFamily="18" charset="0"/>
            </a:endParaRPr>
          </a:p>
          <a:p>
            <a:pPr algn="just"/>
            <a:r>
              <a:rPr lang="en-IN" dirty="0">
                <a:latin typeface="Times New Roman" pitchFamily="18" charset="0"/>
                <a:cs typeface="Times New Roman" pitchFamily="18" charset="0"/>
              </a:rPr>
              <a:t>The object has a strong motive to ensure justice to all mankind, unfortunately the construction of the section has made it impracticable.</a:t>
            </a:r>
            <a:endParaRPr lang="en-US" dirty="0">
              <a:latin typeface="Times New Roman" pitchFamily="18" charset="0"/>
              <a:cs typeface="Times New Roman" pitchFamily="18" charset="0"/>
            </a:endParaRPr>
          </a:p>
          <a:p>
            <a:pPr algn="just">
              <a:buNone/>
            </a:pPr>
            <a:endParaRPr lang="en-US" dirty="0">
              <a:latin typeface="Times New Roman" pitchFamily="18" charset="0"/>
              <a:cs typeface="Times New Roman" pitchFamily="18" charset="0"/>
            </a:endParaRPr>
          </a:p>
          <a:p>
            <a:pPr algn="just"/>
            <a:r>
              <a:rPr lang="en-IN" dirty="0">
                <a:latin typeface="Times New Roman" pitchFamily="18" charset="0"/>
                <a:cs typeface="Times New Roman" pitchFamily="18" charset="0"/>
              </a:rPr>
              <a:t>Till date very few states have set up a human rights court. There are arrays of judgements pronounced in many states instructing to set up such court. To state a few </a:t>
            </a:r>
            <a:endParaRPr lang="en-US" dirty="0">
              <a:latin typeface="Times New Roman" pitchFamily="18" charset="0"/>
              <a:cs typeface="Times New Roman" pitchFamily="18" charset="0"/>
            </a:endParaRPr>
          </a:p>
          <a:p>
            <a:pPr algn="just">
              <a:buNone/>
            </a:pPr>
            <a:endParaRPr lang="en-US" dirty="0">
              <a:latin typeface="Times New Roman" pitchFamily="18" charset="0"/>
              <a:cs typeface="Times New Roman" pitchFamily="18" charset="0"/>
            </a:endParaRPr>
          </a:p>
          <a:p>
            <a:pPr algn="just"/>
            <a:r>
              <a:rPr lang="en-IN" dirty="0">
                <a:latin typeface="Times New Roman" pitchFamily="18" charset="0"/>
                <a:cs typeface="Times New Roman" pitchFamily="18" charset="0"/>
              </a:rPr>
              <a:t>But those remain as mere pronouncement.</a:t>
            </a:r>
            <a:endParaRPr lang="en-US" dirty="0">
              <a:latin typeface="Times New Roman" pitchFamily="18" charset="0"/>
              <a:cs typeface="Times New Roman" pitchFamily="18" charset="0"/>
            </a:endParaRPr>
          </a:p>
          <a:p>
            <a:pPr>
              <a:buNone/>
            </a:pPr>
            <a:endParaRPr lang="en-US"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lnSpcReduction="10000"/>
          </a:bodyPr>
          <a:lstStyle/>
          <a:p>
            <a:r>
              <a:rPr lang="en-IN" dirty="0">
                <a:latin typeface="Times New Roman" pitchFamily="18" charset="0"/>
                <a:cs typeface="Times New Roman" pitchFamily="18" charset="0"/>
              </a:rPr>
              <a:t>The section states ‘offence arising out of human rights…’, </a:t>
            </a:r>
            <a:endParaRPr lang="en-IN" dirty="0" smtClean="0">
              <a:latin typeface="Times New Roman" pitchFamily="18" charset="0"/>
              <a:cs typeface="Times New Roman" pitchFamily="18" charset="0"/>
            </a:endParaRPr>
          </a:p>
          <a:p>
            <a:r>
              <a:rPr lang="en-IN" dirty="0" smtClean="0">
                <a:latin typeface="Times New Roman" pitchFamily="18" charset="0"/>
                <a:cs typeface="Times New Roman" pitchFamily="18" charset="0"/>
              </a:rPr>
              <a:t>the </a:t>
            </a:r>
            <a:r>
              <a:rPr lang="en-IN" dirty="0">
                <a:latin typeface="Times New Roman" pitchFamily="18" charset="0"/>
                <a:cs typeface="Times New Roman" pitchFamily="18" charset="0"/>
              </a:rPr>
              <a:t>draftsmen have failed to mention the ambit of this phrase. The following has to considered </a:t>
            </a:r>
            <a:endParaRPr lang="en-US" dirty="0">
              <a:latin typeface="Times New Roman" pitchFamily="18" charset="0"/>
              <a:cs typeface="Times New Roman" pitchFamily="18" charset="0"/>
            </a:endParaRPr>
          </a:p>
          <a:p>
            <a:pPr lvl="0"/>
            <a:r>
              <a:rPr lang="en-IN" dirty="0">
                <a:latin typeface="Times New Roman" pitchFamily="18" charset="0"/>
                <a:cs typeface="Times New Roman" pitchFamily="18" charset="0"/>
              </a:rPr>
              <a:t>What constitute such </a:t>
            </a:r>
            <a:r>
              <a:rPr lang="en-IN" dirty="0" smtClean="0">
                <a:latin typeface="Times New Roman" pitchFamily="18" charset="0"/>
                <a:cs typeface="Times New Roman" pitchFamily="18" charset="0"/>
              </a:rPr>
              <a:t>offense?</a:t>
            </a:r>
            <a:endParaRPr lang="en-US" dirty="0">
              <a:latin typeface="Times New Roman" pitchFamily="18" charset="0"/>
              <a:cs typeface="Times New Roman" pitchFamily="18" charset="0"/>
            </a:endParaRPr>
          </a:p>
          <a:p>
            <a:pPr lvl="0"/>
            <a:r>
              <a:rPr lang="en-IN" dirty="0">
                <a:latin typeface="Times New Roman" pitchFamily="18" charset="0"/>
                <a:cs typeface="Times New Roman" pitchFamily="18" charset="0"/>
              </a:rPr>
              <a:t>Who can be convicted under the </a:t>
            </a:r>
            <a:r>
              <a:rPr lang="en-IN" dirty="0" smtClean="0">
                <a:latin typeface="Times New Roman" pitchFamily="18" charset="0"/>
                <a:cs typeface="Times New Roman" pitchFamily="18" charset="0"/>
              </a:rPr>
              <a:t>section?</a:t>
            </a:r>
          </a:p>
          <a:p>
            <a:pPr lvl="0"/>
            <a:r>
              <a:rPr lang="en-IN" dirty="0" smtClean="0">
                <a:latin typeface="Times New Roman" pitchFamily="18" charset="0"/>
                <a:cs typeface="Times New Roman" pitchFamily="18" charset="0"/>
              </a:rPr>
              <a:t>What could be the orders ?</a:t>
            </a:r>
            <a:endParaRPr lang="en-US" dirty="0">
              <a:latin typeface="Times New Roman" pitchFamily="18" charset="0"/>
              <a:cs typeface="Times New Roman" pitchFamily="18" charset="0"/>
            </a:endParaRPr>
          </a:p>
          <a:p>
            <a:r>
              <a:rPr lang="en-IN" dirty="0">
                <a:latin typeface="Times New Roman" pitchFamily="18" charset="0"/>
                <a:cs typeface="Times New Roman" pitchFamily="18" charset="0"/>
              </a:rPr>
              <a:t>“Each session court to try the offence</a:t>
            </a:r>
            <a:r>
              <a:rPr lang="en-IN"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lvl="0"/>
            <a:r>
              <a:rPr lang="en-IN" dirty="0">
                <a:latin typeface="Times New Roman" pitchFamily="18" charset="0"/>
                <a:cs typeface="Times New Roman" pitchFamily="18" charset="0"/>
              </a:rPr>
              <a:t>Who shall take cognizance of such offence is not </a:t>
            </a:r>
            <a:r>
              <a:rPr lang="en-IN" dirty="0" smtClean="0">
                <a:latin typeface="Times New Roman" pitchFamily="18" charset="0"/>
                <a:cs typeface="Times New Roman" pitchFamily="18" charset="0"/>
              </a:rPr>
              <a:t>mentioned.</a:t>
            </a:r>
            <a:endParaRPr lang="en-US" dirty="0">
              <a:latin typeface="Times New Roman" pitchFamily="18" charset="0"/>
              <a:cs typeface="Times New Roman" pitchFamily="18" charset="0"/>
            </a:endParaRP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0" algn="just"/>
            <a:r>
              <a:rPr lang="en-IN" dirty="0">
                <a:latin typeface="Times New Roman" pitchFamily="18" charset="0"/>
                <a:cs typeface="Times New Roman" pitchFamily="18" charset="0"/>
              </a:rPr>
              <a:t>Under section 193 of </a:t>
            </a:r>
            <a:r>
              <a:rPr lang="en-IN" dirty="0" err="1">
                <a:latin typeface="Times New Roman" pitchFamily="18" charset="0"/>
                <a:cs typeface="Times New Roman" pitchFamily="18" charset="0"/>
              </a:rPr>
              <a:t>Crpc</a:t>
            </a:r>
            <a:r>
              <a:rPr lang="en-IN" dirty="0">
                <a:latin typeface="Times New Roman" pitchFamily="18" charset="0"/>
                <a:cs typeface="Times New Roman" pitchFamily="18" charset="0"/>
              </a:rPr>
              <a:t>, it is clearly </a:t>
            </a:r>
            <a:r>
              <a:rPr lang="en-IN" dirty="0" smtClean="0">
                <a:latin typeface="Times New Roman" pitchFamily="18" charset="0"/>
                <a:cs typeface="Times New Roman" pitchFamily="18" charset="0"/>
              </a:rPr>
              <a:t>mentioned</a:t>
            </a:r>
          </a:p>
          <a:p>
            <a:pPr lvl="0" algn="just">
              <a:buNone/>
            </a:pPr>
            <a:endParaRPr lang="en-IN" dirty="0" smtClean="0">
              <a:latin typeface="Times New Roman" pitchFamily="18" charset="0"/>
              <a:cs typeface="Times New Roman" pitchFamily="18" charset="0"/>
            </a:endParaRPr>
          </a:p>
          <a:p>
            <a:pPr lvl="0" algn="just"/>
            <a:r>
              <a:rPr lang="en-IN" dirty="0" smtClean="0">
                <a:latin typeface="Times New Roman" pitchFamily="18" charset="0"/>
                <a:cs typeface="Times New Roman" pitchFamily="18" charset="0"/>
              </a:rPr>
              <a:t> </a:t>
            </a:r>
            <a:r>
              <a:rPr lang="en-IN" dirty="0">
                <a:latin typeface="Times New Roman" pitchFamily="18" charset="0"/>
                <a:cs typeface="Times New Roman" pitchFamily="18" charset="0"/>
              </a:rPr>
              <a:t>“...unless specifically provided the court of session cannot shall not take cognizance of an offence as Court of original jurisdiction</a:t>
            </a:r>
            <a:r>
              <a:rPr lang="en-IN" dirty="0" smtClean="0">
                <a:latin typeface="Times New Roman" pitchFamily="18" charset="0"/>
                <a:cs typeface="Times New Roman" pitchFamily="18" charset="0"/>
              </a:rPr>
              <a:t>....”</a:t>
            </a:r>
          </a:p>
          <a:p>
            <a:pPr lvl="0" algn="just">
              <a:buNone/>
            </a:pPr>
            <a:endParaRPr lang="en-US" dirty="0">
              <a:latin typeface="Times New Roman" pitchFamily="18" charset="0"/>
              <a:cs typeface="Times New Roman" pitchFamily="18" charset="0"/>
            </a:endParaRPr>
          </a:p>
          <a:p>
            <a:pPr algn="just"/>
            <a:r>
              <a:rPr lang="en-IN" dirty="0">
                <a:latin typeface="Times New Roman" pitchFamily="18" charset="0"/>
                <a:cs typeface="Times New Roman" pitchFamily="18" charset="0"/>
              </a:rPr>
              <a:t>The dilemma of committal of an offence stands as a practical difficulty to commence the </a:t>
            </a:r>
            <a:r>
              <a:rPr lang="en-IN" dirty="0" smtClean="0">
                <a:latin typeface="Times New Roman" pitchFamily="18" charset="0"/>
                <a:cs typeface="Times New Roman" pitchFamily="18" charset="0"/>
              </a:rPr>
              <a:t>proceeding.</a:t>
            </a:r>
            <a:endParaRPr lang="en-US"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What is the solution?</a:t>
            </a:r>
          </a:p>
          <a:p>
            <a:r>
              <a:rPr lang="en-US" dirty="0" smtClean="0"/>
              <a:t>What type of cases are dealt by Human Rights Court?</a:t>
            </a:r>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b="1" dirty="0" smtClean="0">
                <a:latin typeface="Times New Roman" pitchFamily="18" charset="0"/>
                <a:cs typeface="Times New Roman" pitchFamily="18" charset="0"/>
              </a:rPr>
              <a:t/>
            </a:r>
            <a:br>
              <a:rPr lang="en-US" sz="2700" b="1" dirty="0" smtClean="0">
                <a:latin typeface="Times New Roman" pitchFamily="18" charset="0"/>
                <a:cs typeface="Times New Roman" pitchFamily="18" charset="0"/>
              </a:rPr>
            </a:br>
            <a:r>
              <a:rPr lang="en-US" sz="2700" b="1" dirty="0" smtClean="0">
                <a:latin typeface="Times New Roman" pitchFamily="18" charset="0"/>
                <a:cs typeface="Times New Roman" pitchFamily="18" charset="0"/>
              </a:rPr>
              <a:t>Madras High Court</a:t>
            </a:r>
            <a:br>
              <a:rPr lang="en-US" sz="2700" b="1" dirty="0" smtClean="0">
                <a:latin typeface="Times New Roman" pitchFamily="18" charset="0"/>
                <a:cs typeface="Times New Roman" pitchFamily="18" charset="0"/>
              </a:rPr>
            </a:br>
            <a:r>
              <a:rPr lang="en-US" sz="2700" b="1" dirty="0" err="1" smtClean="0">
                <a:latin typeface="Times New Roman" pitchFamily="18" charset="0"/>
                <a:cs typeface="Times New Roman" pitchFamily="18" charset="0"/>
              </a:rPr>
              <a:t>K.Dhamodharan</a:t>
            </a:r>
            <a:r>
              <a:rPr lang="en-US" sz="2700" b="1" dirty="0" smtClean="0">
                <a:latin typeface="Times New Roman" pitchFamily="18" charset="0"/>
                <a:cs typeface="Times New Roman" pitchFamily="18" charset="0"/>
              </a:rPr>
              <a:t> </a:t>
            </a:r>
            <a:r>
              <a:rPr lang="en-US" sz="2700" b="1" dirty="0" err="1" smtClean="0">
                <a:latin typeface="Times New Roman" pitchFamily="18" charset="0"/>
                <a:cs typeface="Times New Roman" pitchFamily="18" charset="0"/>
              </a:rPr>
              <a:t>vs</a:t>
            </a:r>
            <a:r>
              <a:rPr lang="en-US" sz="2700" b="1" dirty="0" smtClean="0">
                <a:latin typeface="Times New Roman" pitchFamily="18" charset="0"/>
                <a:cs typeface="Times New Roman" pitchFamily="18" charset="0"/>
              </a:rPr>
              <a:t> </a:t>
            </a:r>
            <a:r>
              <a:rPr lang="en-US" sz="2700" b="1" dirty="0" err="1" smtClean="0">
                <a:latin typeface="Times New Roman" pitchFamily="18" charset="0"/>
                <a:cs typeface="Times New Roman" pitchFamily="18" charset="0"/>
              </a:rPr>
              <a:t>R.V.Narbabi</a:t>
            </a:r>
            <a:r>
              <a:rPr lang="en-US" sz="2700" b="1" dirty="0" smtClean="0">
                <a:latin typeface="Times New Roman" pitchFamily="18" charset="0"/>
                <a:cs typeface="Times New Roman" pitchFamily="18" charset="0"/>
              </a:rPr>
              <a:t> </a:t>
            </a:r>
            <a:br>
              <a:rPr lang="en-US" sz="2700" b="1" dirty="0" smtClean="0">
                <a:latin typeface="Times New Roman" pitchFamily="18" charset="0"/>
                <a:cs typeface="Times New Roman" pitchFamily="18" charset="0"/>
              </a:rPr>
            </a:br>
            <a:r>
              <a:rPr lang="en-US" sz="2700" b="1" dirty="0" smtClean="0">
                <a:latin typeface="Times New Roman" pitchFamily="18" charset="0"/>
                <a:cs typeface="Times New Roman" pitchFamily="18" charset="0"/>
              </a:rPr>
              <a:t>decided on 10 November, 2006</a:t>
            </a:r>
            <a:r>
              <a:rPr lang="en-US" dirty="0" smtClean="0"/>
              <a:t/>
            </a:r>
            <a:br>
              <a:rPr lang="en-US" dirty="0" smtClean="0"/>
            </a:br>
            <a:endParaRPr lang="en-US" dirty="0"/>
          </a:p>
        </p:txBody>
      </p:sp>
      <p:sp>
        <p:nvSpPr>
          <p:cNvPr id="3" name="Content Placeholder 2"/>
          <p:cNvSpPr>
            <a:spLocks noGrp="1"/>
          </p:cNvSpPr>
          <p:nvPr>
            <p:ph idx="1"/>
          </p:nvPr>
        </p:nvSpPr>
        <p:spPr>
          <a:xfrm>
            <a:off x="457200" y="1371600"/>
            <a:ext cx="8229600" cy="5105400"/>
          </a:xfrm>
        </p:spPr>
        <p:txBody>
          <a:bodyPr>
            <a:normAutofit fontScale="77500" lnSpcReduction="20000"/>
          </a:bodyPr>
          <a:lstStyle/>
          <a:p>
            <a:pPr algn="just"/>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respondent/complainant preferred a complaint before the Court of the Chief </a:t>
            </a:r>
            <a:r>
              <a:rPr lang="en-US" dirty="0" smtClean="0">
                <a:latin typeface="Times New Roman" pitchFamily="18" charset="0"/>
                <a:cs typeface="Times New Roman" pitchFamily="18" charset="0"/>
              </a:rPr>
              <a:t>Judicial Magistrate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Kumbakonam</a:t>
            </a:r>
            <a:r>
              <a:rPr lang="en-US" dirty="0" smtClean="0">
                <a:latin typeface="Times New Roman" pitchFamily="18" charset="0"/>
                <a:cs typeface="Times New Roman" pitchFamily="18" charset="0"/>
              </a:rPr>
              <a:t>, which was formerly the Human Rights Court, under Section 2 (d) of </a:t>
            </a:r>
            <a:r>
              <a:rPr lang="en-US" dirty="0" smtClean="0">
                <a:latin typeface="Times New Roman" pitchFamily="18" charset="0"/>
                <a:cs typeface="Times New Roman" pitchFamily="18" charset="0"/>
              </a:rPr>
              <a:t>the Protection </a:t>
            </a:r>
            <a:r>
              <a:rPr lang="en-US" dirty="0" smtClean="0">
                <a:latin typeface="Times New Roman" pitchFamily="18" charset="0"/>
                <a:cs typeface="Times New Roman" pitchFamily="18" charset="0"/>
              </a:rPr>
              <a:t>of Human Rights Act r/w Section 200 of the Code of Criminal Procedure</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Thereafter, </a:t>
            </a:r>
            <a:r>
              <a:rPr lang="en-US" dirty="0" smtClean="0">
                <a:latin typeface="Times New Roman" pitchFamily="18" charset="0"/>
                <a:cs typeface="Times New Roman" pitchFamily="18" charset="0"/>
              </a:rPr>
              <a:t>the entire </a:t>
            </a:r>
            <a:r>
              <a:rPr lang="en-US" dirty="0" smtClean="0">
                <a:latin typeface="Times New Roman" pitchFamily="18" charset="0"/>
                <a:cs typeface="Times New Roman" pitchFamily="18" charset="0"/>
              </a:rPr>
              <a:t>records in the case was sent to the Court of the Principal District Judge, </a:t>
            </a:r>
            <a:r>
              <a:rPr lang="en-US" dirty="0" err="1" smtClean="0">
                <a:latin typeface="Times New Roman" pitchFamily="18" charset="0"/>
                <a:cs typeface="Times New Roman" pitchFamily="18" charset="0"/>
              </a:rPr>
              <a:t>Thanjavur</a:t>
            </a:r>
            <a:r>
              <a:rPr lang="en-US" dirty="0" smtClean="0">
                <a:latin typeface="Times New Roman" pitchFamily="18" charset="0"/>
                <a:cs typeface="Times New Roman" pitchFamily="18" charset="0"/>
              </a:rPr>
              <a:t> which </a:t>
            </a:r>
            <a:r>
              <a:rPr lang="en-US" dirty="0" smtClean="0">
                <a:latin typeface="Times New Roman" pitchFamily="18" charset="0"/>
                <a:cs typeface="Times New Roman" pitchFamily="18" charset="0"/>
              </a:rPr>
              <a:t>was notified </a:t>
            </a:r>
            <a:r>
              <a:rPr lang="en-US" dirty="0" smtClean="0">
                <a:latin typeface="Times New Roman" pitchFamily="18" charset="0"/>
                <a:cs typeface="Times New Roman" pitchFamily="18" charset="0"/>
              </a:rPr>
              <a:t>as the Human Rights Court in the District of </a:t>
            </a:r>
            <a:r>
              <a:rPr lang="en-US" dirty="0" err="1" smtClean="0">
                <a:latin typeface="Times New Roman" pitchFamily="18" charset="0"/>
                <a:cs typeface="Times New Roman" pitchFamily="18" charset="0"/>
              </a:rPr>
              <a:t>Thanjavur</a:t>
            </a:r>
            <a:r>
              <a:rPr lang="en-US"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latter </a:t>
            </a:r>
            <a:r>
              <a:rPr lang="en-US" dirty="0" smtClean="0">
                <a:latin typeface="Times New Roman" pitchFamily="18" charset="0"/>
                <a:cs typeface="Times New Roman" pitchFamily="18" charset="0"/>
              </a:rPr>
              <a:t>chose to send the </a:t>
            </a:r>
            <a:r>
              <a:rPr lang="en-US" dirty="0" smtClean="0">
                <a:latin typeface="Times New Roman" pitchFamily="18" charset="0"/>
                <a:cs typeface="Times New Roman" pitchFamily="18" charset="0"/>
              </a:rPr>
              <a:t>entire  case </a:t>
            </a:r>
            <a:r>
              <a:rPr lang="en-US" dirty="0" smtClean="0">
                <a:latin typeface="Times New Roman" pitchFamily="18" charset="0"/>
                <a:cs typeface="Times New Roman" pitchFamily="18" charset="0"/>
              </a:rPr>
              <a:t>records to the Judicial Magistrate </a:t>
            </a:r>
            <a:r>
              <a:rPr lang="en-US" dirty="0" err="1" smtClean="0">
                <a:latin typeface="Times New Roman" pitchFamily="18" charset="0"/>
                <a:cs typeface="Times New Roman" pitchFamily="18" charset="0"/>
              </a:rPr>
              <a:t>No.I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Thanjavur</a:t>
            </a:r>
            <a:r>
              <a:rPr lang="en-US" dirty="0" smtClean="0">
                <a:latin typeface="Times New Roman" pitchFamily="18" charset="0"/>
                <a:cs typeface="Times New Roman" pitchFamily="18" charset="0"/>
              </a:rPr>
              <a:t> to adhere to the committal proceedings, </a:t>
            </a:r>
            <a:r>
              <a:rPr lang="en-US" dirty="0" smtClean="0">
                <a:latin typeface="Times New Roman" pitchFamily="18" charset="0"/>
                <a:cs typeface="Times New Roman" pitchFamily="18" charset="0"/>
              </a:rPr>
              <a:t>as the </a:t>
            </a:r>
            <a:r>
              <a:rPr lang="en-US" dirty="0" smtClean="0">
                <a:latin typeface="Times New Roman" pitchFamily="18" charset="0"/>
                <a:cs typeface="Times New Roman" pitchFamily="18" charset="0"/>
              </a:rPr>
              <a:t>Human Rights Court was not vested with the power to take up the private complaint directly </a:t>
            </a:r>
            <a:r>
              <a:rPr lang="en-US" dirty="0" smtClean="0">
                <a:latin typeface="Times New Roman" pitchFamily="18" charset="0"/>
                <a:cs typeface="Times New Roman" pitchFamily="18" charset="0"/>
              </a:rPr>
              <a:t>on file </a:t>
            </a:r>
            <a:r>
              <a:rPr lang="en-US" dirty="0" smtClean="0">
                <a:latin typeface="Times New Roman" pitchFamily="18" charset="0"/>
                <a:cs typeface="Times New Roman" pitchFamily="18" charset="0"/>
              </a:rPr>
              <a:t>without committal proceedings.</a:t>
            </a:r>
            <a:endParaRPr lang="en-US"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400800"/>
          </a:xfrm>
        </p:spPr>
        <p:txBody>
          <a:bodyPr>
            <a:noAutofit/>
          </a:bodyPr>
          <a:lstStyle/>
          <a:p>
            <a:pPr algn="just"/>
            <a:r>
              <a:rPr lang="en-US" sz="2000" dirty="0" smtClean="0">
                <a:latin typeface="Times New Roman" pitchFamily="18" charset="0"/>
                <a:cs typeface="Times New Roman" pitchFamily="18" charset="0"/>
              </a:rPr>
              <a:t>The sum and substance of the complaint is that the petitioner/accused herein, who was serving </a:t>
            </a:r>
            <a:r>
              <a:rPr lang="en-US" sz="2000" dirty="0" smtClean="0">
                <a:latin typeface="Times New Roman" pitchFamily="18" charset="0"/>
                <a:cs typeface="Times New Roman" pitchFamily="18" charset="0"/>
              </a:rPr>
              <a:t>as Station </a:t>
            </a:r>
            <a:r>
              <a:rPr lang="en-US" sz="2000" dirty="0" smtClean="0">
                <a:latin typeface="Times New Roman" pitchFamily="18" charset="0"/>
                <a:cs typeface="Times New Roman" pitchFamily="18" charset="0"/>
              </a:rPr>
              <a:t>House Officer at </a:t>
            </a:r>
            <a:r>
              <a:rPr lang="en-US" sz="2000" dirty="0" err="1" smtClean="0">
                <a:latin typeface="Times New Roman" pitchFamily="18" charset="0"/>
                <a:cs typeface="Times New Roman" pitchFamily="18" charset="0"/>
              </a:rPr>
              <a:t>Thanjavur</a:t>
            </a:r>
            <a:r>
              <a:rPr lang="en-US" sz="2000" dirty="0" smtClean="0">
                <a:latin typeface="Times New Roman" pitchFamily="18" charset="0"/>
                <a:cs typeface="Times New Roman" pitchFamily="18" charset="0"/>
              </a:rPr>
              <a:t> Town East Police Station, entertained a false complaint given </a:t>
            </a:r>
            <a:r>
              <a:rPr lang="en-US" sz="2000" dirty="0" smtClean="0">
                <a:latin typeface="Times New Roman" pitchFamily="18" charset="0"/>
                <a:cs typeface="Times New Roman" pitchFamily="18" charset="0"/>
              </a:rPr>
              <a:t>by one </a:t>
            </a:r>
            <a:r>
              <a:rPr lang="en-US" sz="2000" dirty="0" err="1" smtClean="0">
                <a:latin typeface="Times New Roman" pitchFamily="18" charset="0"/>
                <a:cs typeface="Times New Roman" pitchFamily="18" charset="0"/>
              </a:rPr>
              <a:t>Ashokkumar</a:t>
            </a:r>
            <a:r>
              <a:rPr lang="en-US" sz="2000" dirty="0" smtClean="0">
                <a:latin typeface="Times New Roman" pitchFamily="18" charset="0"/>
                <a:cs typeface="Times New Roman" pitchFamily="18" charset="0"/>
              </a:rPr>
              <a:t> in connection with the introduction of one </a:t>
            </a:r>
            <a:r>
              <a:rPr lang="en-US" sz="2000" dirty="0" err="1" smtClean="0">
                <a:latin typeface="Times New Roman" pitchFamily="18" charset="0"/>
                <a:cs typeface="Times New Roman" pitchFamily="18" charset="0"/>
              </a:rPr>
              <a:t>Sethu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Ramachandran</a:t>
            </a:r>
            <a:r>
              <a:rPr lang="en-US" sz="2000" dirty="0" smtClean="0">
                <a:latin typeface="Times New Roman" pitchFamily="18" charset="0"/>
                <a:cs typeface="Times New Roman" pitchFamily="18" charset="0"/>
              </a:rPr>
              <a:t> by </a:t>
            </a:r>
            <a:r>
              <a:rPr lang="en-US" sz="2000" dirty="0" smtClean="0">
                <a:latin typeface="Times New Roman" pitchFamily="18" charset="0"/>
                <a:cs typeface="Times New Roman" pitchFamily="18" charset="0"/>
              </a:rPr>
              <a:t>the complainant </a:t>
            </a:r>
            <a:r>
              <a:rPr lang="en-US" sz="2000" dirty="0" smtClean="0">
                <a:latin typeface="Times New Roman" pitchFamily="18" charset="0"/>
                <a:cs typeface="Times New Roman" pitchFamily="18" charset="0"/>
              </a:rPr>
              <a:t>to the said </a:t>
            </a:r>
            <a:r>
              <a:rPr lang="en-US" sz="2000" dirty="0" err="1" smtClean="0">
                <a:latin typeface="Times New Roman" pitchFamily="18" charset="0"/>
                <a:cs typeface="Times New Roman" pitchFamily="18" charset="0"/>
              </a:rPr>
              <a:t>Ashokkumar</a:t>
            </a:r>
            <a:r>
              <a:rPr lang="en-US" sz="2000" dirty="0" smtClean="0">
                <a:latin typeface="Times New Roman" pitchFamily="18" charset="0"/>
                <a:cs typeface="Times New Roman" pitchFamily="18" charset="0"/>
              </a:rPr>
              <a:t> and in the guise of such a complaint preferred by </a:t>
            </a:r>
            <a:r>
              <a:rPr lang="en-US" sz="2000" dirty="0" err="1" smtClean="0">
                <a:latin typeface="Times New Roman" pitchFamily="18" charset="0"/>
                <a:cs typeface="Times New Roman" pitchFamily="18" charset="0"/>
              </a:rPr>
              <a:t>Ashokkumar</a:t>
            </a:r>
            <a:r>
              <a:rPr lang="en-US" sz="2000" dirty="0" smtClean="0">
                <a:latin typeface="Times New Roman" pitchFamily="18" charset="0"/>
                <a:cs typeface="Times New Roman" pitchFamily="18" charset="0"/>
              </a:rPr>
              <a:t>, the </a:t>
            </a:r>
            <a:r>
              <a:rPr lang="en-US" sz="2000" dirty="0" smtClean="0">
                <a:latin typeface="Times New Roman" pitchFamily="18" charset="0"/>
                <a:cs typeface="Times New Roman" pitchFamily="18" charset="0"/>
              </a:rPr>
              <a:t>complainant was forcibly taken by the accused to the police station on 19.04.2003</a:t>
            </a:r>
            <a:r>
              <a:rPr lang="en-US" sz="2000" dirty="0" smtClean="0">
                <a:latin typeface="Times New Roman" pitchFamily="18" charset="0"/>
                <a:cs typeface="Times New Roman" pitchFamily="18" charset="0"/>
              </a:rPr>
              <a:t>.</a:t>
            </a:r>
          </a:p>
          <a:p>
            <a:pPr algn="just">
              <a:buNone/>
            </a:pP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The </a:t>
            </a:r>
            <a:r>
              <a:rPr lang="en-US" sz="2000" dirty="0" smtClean="0">
                <a:latin typeface="Times New Roman" pitchFamily="18" charset="0"/>
                <a:cs typeface="Times New Roman" pitchFamily="18" charset="0"/>
              </a:rPr>
              <a:t>accused and </a:t>
            </a:r>
            <a:r>
              <a:rPr lang="en-US" sz="2000" dirty="0" smtClean="0">
                <a:latin typeface="Times New Roman" pitchFamily="18" charset="0"/>
                <a:cs typeface="Times New Roman" pitchFamily="18" charset="0"/>
              </a:rPr>
              <a:t>his subordinates tortured the complainant to give a </a:t>
            </a:r>
            <a:r>
              <a:rPr lang="en-US" sz="2000" dirty="0" err="1" smtClean="0">
                <a:latin typeface="Times New Roman" pitchFamily="18" charset="0"/>
                <a:cs typeface="Times New Roman" pitchFamily="18" charset="0"/>
              </a:rPr>
              <a:t>cheque</a:t>
            </a:r>
            <a:r>
              <a:rPr lang="en-US" sz="2000" dirty="0" smtClean="0">
                <a:latin typeface="Times New Roman" pitchFamily="18" charset="0"/>
                <a:cs typeface="Times New Roman" pitchFamily="18" charset="0"/>
              </a:rPr>
              <a:t> and put his signature in </a:t>
            </a:r>
            <a:r>
              <a:rPr lang="en-US" sz="2000" dirty="0" smtClean="0">
                <a:latin typeface="Times New Roman" pitchFamily="18" charset="0"/>
                <a:cs typeface="Times New Roman" pitchFamily="18" charset="0"/>
              </a:rPr>
              <a:t>stamp papers</a:t>
            </a:r>
            <a:r>
              <a:rPr lang="en-US" sz="2000" dirty="0" smtClean="0">
                <a:latin typeface="Times New Roman" pitchFamily="18" charset="0"/>
                <a:cs typeface="Times New Roman" pitchFamily="18" charset="0"/>
              </a:rPr>
              <a:t>. The complainant was not given even food by the accused. The accused tortured </a:t>
            </a:r>
            <a:r>
              <a:rPr lang="en-US" sz="2000" dirty="0" smtClean="0">
                <a:latin typeface="Times New Roman" pitchFamily="18" charset="0"/>
                <a:cs typeface="Times New Roman" pitchFamily="18" charset="0"/>
              </a:rPr>
              <a:t>and harassed </a:t>
            </a:r>
            <a:r>
              <a:rPr lang="en-US" sz="2000" dirty="0" smtClean="0">
                <a:latin typeface="Times New Roman" pitchFamily="18" charset="0"/>
                <a:cs typeface="Times New Roman" pitchFamily="18" charset="0"/>
              </a:rPr>
              <a:t>the complainant for eight long hours on 19.04.2003 in order to obtain a </a:t>
            </a:r>
            <a:r>
              <a:rPr lang="en-US" sz="2000" dirty="0" err="1" smtClean="0">
                <a:latin typeface="Times New Roman" pitchFamily="18" charset="0"/>
                <a:cs typeface="Times New Roman" pitchFamily="18" charset="0"/>
              </a:rPr>
              <a:t>cheque</a:t>
            </a:r>
            <a:r>
              <a:rPr lang="en-US" sz="2000" dirty="0" smtClean="0">
                <a:latin typeface="Times New Roman" pitchFamily="18" charset="0"/>
                <a:cs typeface="Times New Roman" pitchFamily="18" charset="0"/>
              </a:rPr>
              <a:t> and </a:t>
            </a:r>
            <a:r>
              <a:rPr lang="en-US" sz="2000" dirty="0" smtClean="0">
                <a:latin typeface="Times New Roman" pitchFamily="18" charset="0"/>
                <a:cs typeface="Times New Roman" pitchFamily="18" charset="0"/>
              </a:rPr>
              <a:t>his signature </a:t>
            </a:r>
            <a:r>
              <a:rPr lang="en-US" sz="2000" dirty="0" smtClean="0">
                <a:latin typeface="Times New Roman" pitchFamily="18" charset="0"/>
                <a:cs typeface="Times New Roman" pitchFamily="18" charset="0"/>
              </a:rPr>
              <a:t>in stamped papers. </a:t>
            </a:r>
            <a:endParaRPr lang="en-US" sz="2000" dirty="0" smtClean="0">
              <a:latin typeface="Times New Roman" pitchFamily="18" charset="0"/>
              <a:cs typeface="Times New Roman" pitchFamily="18" charset="0"/>
            </a:endParaRPr>
          </a:p>
          <a:p>
            <a:pPr algn="just">
              <a:buNone/>
            </a:pP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The </a:t>
            </a:r>
            <a:r>
              <a:rPr lang="en-US" sz="2000" dirty="0" smtClean="0">
                <a:latin typeface="Times New Roman" pitchFamily="18" charset="0"/>
                <a:cs typeface="Times New Roman" pitchFamily="18" charset="0"/>
              </a:rPr>
              <a:t>accused let off the complainant only in the evening of </a:t>
            </a:r>
            <a:r>
              <a:rPr lang="en-US" sz="2000" dirty="0" smtClean="0">
                <a:latin typeface="Times New Roman" pitchFamily="18" charset="0"/>
                <a:cs typeface="Times New Roman" pitchFamily="18" charset="0"/>
              </a:rPr>
              <a:t>19.04.2003 after </a:t>
            </a:r>
            <a:r>
              <a:rPr lang="en-US" sz="2000" dirty="0" smtClean="0">
                <a:latin typeface="Times New Roman" pitchFamily="18" charset="0"/>
                <a:cs typeface="Times New Roman" pitchFamily="18" charset="0"/>
              </a:rPr>
              <a:t>forcibly obtaining his signature in two stamp papers dated 28.03.2003. The accused </a:t>
            </a:r>
            <a:r>
              <a:rPr lang="en-US" sz="2000" dirty="0" smtClean="0">
                <a:latin typeface="Times New Roman" pitchFamily="18" charset="0"/>
                <a:cs typeface="Times New Roman" pitchFamily="18" charset="0"/>
              </a:rPr>
              <a:t>violated the </a:t>
            </a:r>
            <a:r>
              <a:rPr lang="en-US" sz="2000" dirty="0" smtClean="0">
                <a:latin typeface="Times New Roman" pitchFamily="18" charset="0"/>
                <a:cs typeface="Times New Roman" pitchFamily="18" charset="0"/>
              </a:rPr>
              <a:t>fundamental rights of the complainant in keeping him in illegal custody. </a:t>
            </a:r>
            <a:endParaRPr lang="en-US" sz="20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592763"/>
          </a:xfrm>
        </p:spPr>
        <p:txBody>
          <a:bodyPr>
            <a:noAutofit/>
          </a:bodyPr>
          <a:lstStyle/>
          <a:p>
            <a:r>
              <a:rPr lang="en-US" sz="2400" dirty="0" smtClean="0">
                <a:latin typeface="Times New Roman" pitchFamily="18" charset="0"/>
                <a:cs typeface="Times New Roman" pitchFamily="18" charset="0"/>
              </a:rPr>
              <a:t>As the committal proceedings are in progress, the present petition has been filed by the </a:t>
            </a:r>
            <a:r>
              <a:rPr lang="en-US" sz="2400" dirty="0" smtClean="0">
                <a:latin typeface="Times New Roman" pitchFamily="18" charset="0"/>
                <a:cs typeface="Times New Roman" pitchFamily="18" charset="0"/>
              </a:rPr>
              <a:t>accused seeking </a:t>
            </a:r>
            <a:r>
              <a:rPr lang="en-US" sz="2400" dirty="0" err="1" smtClean="0">
                <a:latin typeface="Times New Roman" pitchFamily="18" charset="0"/>
                <a:cs typeface="Times New Roman" pitchFamily="18" charset="0"/>
              </a:rPr>
              <a:t>quashment</a:t>
            </a:r>
            <a:r>
              <a:rPr lang="en-US" sz="2400" dirty="0" smtClean="0">
                <a:latin typeface="Times New Roman" pitchFamily="18" charset="0"/>
                <a:cs typeface="Times New Roman" pitchFamily="18" charset="0"/>
              </a:rPr>
              <a:t> of the whole proceedings in P.R.C.No.38 of 2005 on the file of the </a:t>
            </a:r>
            <a:r>
              <a:rPr lang="en-US" sz="2400" dirty="0" smtClean="0">
                <a:latin typeface="Times New Roman" pitchFamily="18" charset="0"/>
                <a:cs typeface="Times New Roman" pitchFamily="18" charset="0"/>
              </a:rPr>
              <a:t>learned  Judicial </a:t>
            </a:r>
            <a:r>
              <a:rPr lang="en-US" sz="2400" dirty="0" smtClean="0">
                <a:latin typeface="Times New Roman" pitchFamily="18" charset="0"/>
                <a:cs typeface="Times New Roman" pitchFamily="18" charset="0"/>
              </a:rPr>
              <a:t>Magistrate </a:t>
            </a:r>
            <a:r>
              <a:rPr lang="en-US" sz="2400" dirty="0" err="1" smtClean="0">
                <a:latin typeface="Times New Roman" pitchFamily="18" charset="0"/>
                <a:cs typeface="Times New Roman" pitchFamily="18" charset="0"/>
              </a:rPr>
              <a:t>No.I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Thanajavur</a:t>
            </a:r>
            <a:r>
              <a:rPr lang="en-US" sz="2400" dirty="0" smtClean="0">
                <a:latin typeface="Times New Roman" pitchFamily="18" charset="0"/>
                <a:cs typeface="Times New Roman" pitchFamily="18" charset="0"/>
              </a:rPr>
              <a:t>. </a:t>
            </a:r>
          </a:p>
          <a:p>
            <a:pPr>
              <a:buNone/>
            </a:pP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The </a:t>
            </a:r>
            <a:r>
              <a:rPr lang="en-US" sz="2400" dirty="0" smtClean="0">
                <a:latin typeface="Times New Roman" pitchFamily="18" charset="0"/>
                <a:cs typeface="Times New Roman" pitchFamily="18" charset="0"/>
              </a:rPr>
              <a:t>learned counsel for the petitioner/accused would vehemently submit that any </a:t>
            </a:r>
            <a:r>
              <a:rPr lang="en-US" sz="2400" dirty="0" smtClean="0">
                <a:latin typeface="Times New Roman" pitchFamily="18" charset="0"/>
                <a:cs typeface="Times New Roman" pitchFamily="18" charset="0"/>
              </a:rPr>
              <a:t>complaint  regarding the violation of human rights shall be submitted only before the State Commission    constituted </a:t>
            </a:r>
            <a:r>
              <a:rPr lang="en-US" sz="2400" dirty="0" smtClean="0">
                <a:latin typeface="Times New Roman" pitchFamily="18" charset="0"/>
                <a:cs typeface="Times New Roman" pitchFamily="18" charset="0"/>
              </a:rPr>
              <a:t>under the Protection of Human Rights Act, 1993. No private complaint would lie </a:t>
            </a:r>
            <a:r>
              <a:rPr lang="en-US" sz="2400" dirty="0" smtClean="0">
                <a:latin typeface="Times New Roman" pitchFamily="18" charset="0"/>
                <a:cs typeface="Times New Roman" pitchFamily="18" charset="0"/>
              </a:rPr>
              <a:t>as     against </a:t>
            </a:r>
            <a:r>
              <a:rPr lang="en-US" sz="2400" dirty="0" smtClean="0">
                <a:latin typeface="Times New Roman" pitchFamily="18" charset="0"/>
                <a:cs typeface="Times New Roman" pitchFamily="18" charset="0"/>
              </a:rPr>
              <a:t>the public servant.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The </a:t>
            </a:r>
            <a:r>
              <a:rPr lang="en-US" sz="2400" dirty="0" smtClean="0">
                <a:latin typeface="Times New Roman" pitchFamily="18" charset="0"/>
                <a:cs typeface="Times New Roman" pitchFamily="18" charset="0"/>
              </a:rPr>
              <a:t>protection given under the Human Rights Act for the public </a:t>
            </a:r>
            <a:r>
              <a:rPr lang="en-US" sz="2400" dirty="0" smtClean="0">
                <a:latin typeface="Times New Roman" pitchFamily="18" charset="0"/>
                <a:cs typeface="Times New Roman" pitchFamily="18" charset="0"/>
              </a:rPr>
              <a:t>servant will </a:t>
            </a:r>
            <a:r>
              <a:rPr lang="en-US" sz="2400" dirty="0" smtClean="0">
                <a:latin typeface="Times New Roman" pitchFamily="18" charset="0"/>
                <a:cs typeface="Times New Roman" pitchFamily="18" charset="0"/>
              </a:rPr>
              <a:t>be in peril, if such a private complaint is entertained by the Judicial Magistrate</a:t>
            </a:r>
            <a:r>
              <a:rPr lang="en-US" sz="1800" dirty="0" smtClean="0">
                <a:latin typeface="Times New Roman" pitchFamily="18" charset="0"/>
                <a:cs typeface="Times New Roman" pitchFamily="18" charset="0"/>
              </a:rPr>
              <a:t>.</a:t>
            </a:r>
          </a:p>
          <a:p>
            <a:pPr>
              <a:buNone/>
            </a:pPr>
            <a:r>
              <a:rPr lang="en-US"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      </a:t>
            </a:r>
            <a:endParaRPr lang="en-US" sz="18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pPr algn="just"/>
            <a:r>
              <a:rPr lang="en-US" sz="3000" dirty="0" smtClean="0">
                <a:latin typeface="Times New Roman" pitchFamily="18" charset="0"/>
                <a:cs typeface="Times New Roman" pitchFamily="18" charset="0"/>
              </a:rPr>
              <a:t>The private  complaint filed by the complainant has no sanction of law. He would further contend that the entire  gamut of facts and circumstances spoken to by the complainant in the private complaint does not  reflect violation of any human rights. </a:t>
            </a:r>
            <a:endParaRPr lang="en-US" sz="3000" smtClean="0">
              <a:latin typeface="Times New Roman" pitchFamily="18" charset="0"/>
              <a:cs typeface="Times New Roman" pitchFamily="18" charset="0"/>
            </a:endParaRPr>
          </a:p>
          <a:p>
            <a:pPr algn="just"/>
            <a:endParaRPr lang="en-US" sz="3000" dirty="0" smtClean="0">
              <a:latin typeface="Times New Roman" pitchFamily="18" charset="0"/>
              <a:cs typeface="Times New Roman" pitchFamily="18" charset="0"/>
            </a:endParaRPr>
          </a:p>
          <a:p>
            <a:pPr algn="just"/>
            <a:r>
              <a:rPr lang="en-US" sz="3000" dirty="0" smtClean="0">
                <a:latin typeface="Times New Roman" pitchFamily="18" charset="0"/>
                <a:cs typeface="Times New Roman" pitchFamily="18" charset="0"/>
              </a:rPr>
              <a:t> </a:t>
            </a:r>
            <a:r>
              <a:rPr lang="en-US" sz="3000" dirty="0" smtClean="0">
                <a:latin typeface="Times New Roman" pitchFamily="18" charset="0"/>
                <a:cs typeface="Times New Roman" pitchFamily="18" charset="0"/>
              </a:rPr>
              <a:t>On </a:t>
            </a:r>
            <a:r>
              <a:rPr lang="en-US" sz="3000" dirty="0" smtClean="0">
                <a:latin typeface="Times New Roman" pitchFamily="18" charset="0"/>
                <a:cs typeface="Times New Roman" pitchFamily="18" charset="0"/>
              </a:rPr>
              <a:t>that score also the complainant cannot prosecute the  Inspector of Police, who was just performed his duty on receipt of complaint against the   complainant. Therefore, the whole proceedings which culminated in P.R.C.No.38 of 2005 on the file   of the learned Judicial Magistrate </a:t>
            </a:r>
            <a:r>
              <a:rPr lang="en-US" sz="3000" dirty="0" err="1" smtClean="0">
                <a:latin typeface="Times New Roman" pitchFamily="18" charset="0"/>
                <a:cs typeface="Times New Roman" pitchFamily="18" charset="0"/>
              </a:rPr>
              <a:t>No.I</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Thanjavur</a:t>
            </a:r>
            <a:r>
              <a:rPr lang="en-US" sz="3000" dirty="0" smtClean="0">
                <a:latin typeface="Times New Roman" pitchFamily="18" charset="0"/>
                <a:cs typeface="Times New Roman" pitchFamily="18" charset="0"/>
              </a:rPr>
              <a:t> may be quashed, he would lastly submit.</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b="1" dirty="0" smtClean="0">
                <a:latin typeface="Times New Roman" pitchFamily="18" charset="0"/>
                <a:cs typeface="Times New Roman" pitchFamily="18" charset="0"/>
              </a:rPr>
              <a:t>HUMAN RIGHTS</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4906963"/>
          </a:xfrm>
        </p:spPr>
        <p:txBody>
          <a:bodyPr>
            <a:normAutofit/>
          </a:bodyPr>
          <a:lstStyle/>
          <a:p>
            <a:r>
              <a:rPr lang="en-IN" sz="2400" dirty="0"/>
              <a:t>Human rights can be defined as </a:t>
            </a:r>
            <a:r>
              <a:rPr lang="en-IN" sz="2400" i="1" dirty="0"/>
              <a:t> </a:t>
            </a:r>
            <a:endParaRPr lang="en-US" sz="2400" dirty="0"/>
          </a:p>
          <a:p>
            <a:r>
              <a:rPr lang="en-IN" sz="2400" i="1" dirty="0"/>
              <a:t>“...rights inherent to all human beings, whatever our nationality, place of residence, sex, national or ethnic origin, colour, religion, language, or any other status. We are all equally entitled to our human rights without discrimination. These rights are all interrelated, interdependent and indivisible.”</a:t>
            </a:r>
            <a:endParaRPr lang="en-US" sz="2400" dirty="0"/>
          </a:p>
          <a:p>
            <a:r>
              <a:rPr lang="en-IN" sz="2800" i="1" dirty="0"/>
              <a:t>“All human beings are born free and equal in dignity and rights. They are endowed with reason and conscience and should act towards one another in a spirit of brotherhood</a:t>
            </a:r>
            <a:r>
              <a:rPr lang="en-IN" sz="2800" i="1" dirty="0" smtClean="0"/>
              <a:t>.” Universal Declaration.</a:t>
            </a:r>
            <a:endParaRPr lang="en-US" sz="2800" i="1"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sz="2800" dirty="0">
                <a:latin typeface="Times New Roman" pitchFamily="18" charset="0"/>
                <a:cs typeface="Times New Roman" pitchFamily="18" charset="0"/>
              </a:rPr>
              <a:t>Under Section 2(d) of Human Rights Act, 1993, </a:t>
            </a:r>
            <a:endParaRPr lang="en-IN" sz="2800" dirty="0" smtClean="0">
              <a:latin typeface="Times New Roman" pitchFamily="18" charset="0"/>
              <a:cs typeface="Times New Roman" pitchFamily="18" charset="0"/>
            </a:endParaRPr>
          </a:p>
          <a:p>
            <a:pPr algn="just"/>
            <a:endParaRPr lang="en-IN" sz="2800" dirty="0">
              <a:latin typeface="Times New Roman" pitchFamily="18" charset="0"/>
              <a:cs typeface="Times New Roman" pitchFamily="18" charset="0"/>
            </a:endParaRPr>
          </a:p>
          <a:p>
            <a:pPr algn="just">
              <a:buNone/>
            </a:pPr>
            <a:r>
              <a:rPr lang="en-IN" sz="2800" dirty="0" smtClean="0">
                <a:latin typeface="Times New Roman" pitchFamily="18" charset="0"/>
                <a:cs typeface="Times New Roman" pitchFamily="18" charset="0"/>
              </a:rPr>
              <a:t>     “</a:t>
            </a:r>
            <a:r>
              <a:rPr lang="en-IN" sz="2800" dirty="0">
                <a:latin typeface="Times New Roman" pitchFamily="18" charset="0"/>
                <a:cs typeface="Times New Roman" pitchFamily="18" charset="0"/>
              </a:rPr>
              <a:t>human rights” means the rights relating to life, liberty, equality and dignity of the individual guaranteed by the Constitution or embodied in the International Covenants and enforceable by courts in India.</a:t>
            </a:r>
            <a:endParaRPr lang="en-US" sz="2800" dirty="0">
              <a:latin typeface="Times New Roman" pitchFamily="18" charset="0"/>
              <a:cs typeface="Times New Roman" pitchFamily="18" charset="0"/>
            </a:endParaRPr>
          </a:p>
          <a:p>
            <a:pPr algn="just">
              <a:buNone/>
            </a:pPr>
            <a:endParaRPr lang="en-US" sz="28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normAutofit fontScale="90000"/>
          </a:bodyPr>
          <a:lstStyle/>
          <a:p>
            <a:r>
              <a:rPr lang="en-IN" sz="4000" b="1" u="sng" dirty="0" smtClean="0">
                <a:latin typeface="Times New Roman" pitchFamily="18" charset="0"/>
                <a:cs typeface="Times New Roman" pitchFamily="18" charset="0"/>
              </a:rPr>
              <a:t>What are basic rights:</a:t>
            </a:r>
            <a:r>
              <a:rPr lang="en-US" dirty="0" smtClean="0"/>
              <a:t/>
            </a:r>
            <a:br>
              <a:rPr lang="en-US" dirty="0" smtClean="0"/>
            </a:br>
            <a:r>
              <a:rPr lang="en-IN" dirty="0" smtClean="0"/>
              <a:t> </a:t>
            </a:r>
            <a:endParaRPr lang="en-US" dirty="0"/>
          </a:p>
        </p:txBody>
      </p:sp>
      <p:sp>
        <p:nvSpPr>
          <p:cNvPr id="3" name="Content Placeholder 2"/>
          <p:cNvSpPr>
            <a:spLocks noGrp="1"/>
          </p:cNvSpPr>
          <p:nvPr>
            <p:ph idx="1"/>
          </p:nvPr>
        </p:nvSpPr>
        <p:spPr>
          <a:xfrm>
            <a:off x="304800" y="1219200"/>
            <a:ext cx="8229600" cy="4525963"/>
          </a:xfrm>
        </p:spPr>
        <p:txBody>
          <a:bodyPr>
            <a:normAutofit fontScale="92500" lnSpcReduction="20000"/>
          </a:bodyPr>
          <a:lstStyle/>
          <a:p>
            <a:endParaRPr lang="en-US" dirty="0"/>
          </a:p>
          <a:p>
            <a:r>
              <a:rPr lang="en-IN" dirty="0"/>
              <a:t> </a:t>
            </a:r>
            <a:r>
              <a:rPr lang="en-IN" dirty="0">
                <a:latin typeface="Times New Roman" pitchFamily="18" charset="0"/>
                <a:cs typeface="Times New Roman" pitchFamily="18" charset="0"/>
              </a:rPr>
              <a:t>Right to live</a:t>
            </a:r>
            <a:endParaRPr lang="en-US" dirty="0">
              <a:latin typeface="Times New Roman" pitchFamily="18" charset="0"/>
              <a:cs typeface="Times New Roman" pitchFamily="18" charset="0"/>
            </a:endParaRPr>
          </a:p>
          <a:p>
            <a:r>
              <a:rPr lang="en-IN" dirty="0">
                <a:latin typeface="Times New Roman" pitchFamily="18" charset="0"/>
                <a:cs typeface="Times New Roman" pitchFamily="18" charset="0"/>
              </a:rPr>
              <a:t>No slavery</a:t>
            </a:r>
            <a:endParaRPr lang="en-US" dirty="0">
              <a:latin typeface="Times New Roman" pitchFamily="18" charset="0"/>
              <a:cs typeface="Times New Roman" pitchFamily="18" charset="0"/>
            </a:endParaRPr>
          </a:p>
          <a:p>
            <a:r>
              <a:rPr lang="en-IN" dirty="0">
                <a:latin typeface="Times New Roman" pitchFamily="18" charset="0"/>
                <a:cs typeface="Times New Roman" pitchFamily="18" charset="0"/>
              </a:rPr>
              <a:t>No torture</a:t>
            </a:r>
            <a:endParaRPr lang="en-US" dirty="0">
              <a:latin typeface="Times New Roman" pitchFamily="18" charset="0"/>
              <a:cs typeface="Times New Roman" pitchFamily="18" charset="0"/>
            </a:endParaRPr>
          </a:p>
          <a:p>
            <a:r>
              <a:rPr lang="en-IN" dirty="0">
                <a:latin typeface="Times New Roman" pitchFamily="18" charset="0"/>
                <a:cs typeface="Times New Roman" pitchFamily="18" charset="0"/>
              </a:rPr>
              <a:t>Freedom to move </a:t>
            </a:r>
            <a:endParaRPr lang="en-US" dirty="0">
              <a:latin typeface="Times New Roman" pitchFamily="18" charset="0"/>
              <a:cs typeface="Times New Roman" pitchFamily="18" charset="0"/>
            </a:endParaRPr>
          </a:p>
          <a:p>
            <a:r>
              <a:rPr lang="en-IN" dirty="0">
                <a:latin typeface="Times New Roman" pitchFamily="18" charset="0"/>
                <a:cs typeface="Times New Roman" pitchFamily="18" charset="0"/>
              </a:rPr>
              <a:t>Freedom of thought </a:t>
            </a:r>
            <a:endParaRPr lang="en-US" dirty="0">
              <a:latin typeface="Times New Roman" pitchFamily="18" charset="0"/>
              <a:cs typeface="Times New Roman" pitchFamily="18" charset="0"/>
            </a:endParaRPr>
          </a:p>
          <a:p>
            <a:r>
              <a:rPr lang="en-IN" dirty="0">
                <a:latin typeface="Times New Roman" pitchFamily="18" charset="0"/>
                <a:cs typeface="Times New Roman" pitchFamily="18" charset="0"/>
              </a:rPr>
              <a:t>Freedom of expression</a:t>
            </a:r>
            <a:endParaRPr lang="en-US" dirty="0">
              <a:latin typeface="Times New Roman" pitchFamily="18" charset="0"/>
              <a:cs typeface="Times New Roman" pitchFamily="18" charset="0"/>
            </a:endParaRPr>
          </a:p>
          <a:p>
            <a:r>
              <a:rPr lang="en-IN" dirty="0">
                <a:latin typeface="Times New Roman" pitchFamily="18" charset="0"/>
                <a:cs typeface="Times New Roman" pitchFamily="18" charset="0"/>
              </a:rPr>
              <a:t>Right to Democracy</a:t>
            </a:r>
            <a:endParaRPr lang="en-US" dirty="0">
              <a:latin typeface="Times New Roman" pitchFamily="18" charset="0"/>
              <a:cs typeface="Times New Roman" pitchFamily="18" charset="0"/>
            </a:endParaRPr>
          </a:p>
          <a:p>
            <a:r>
              <a:rPr lang="en-IN" dirty="0">
                <a:latin typeface="Times New Roman" pitchFamily="18" charset="0"/>
                <a:cs typeface="Times New Roman" pitchFamily="18" charset="0"/>
              </a:rPr>
              <a:t>And every other right envisaged in national and international frontiers.</a:t>
            </a:r>
            <a:endParaRPr lang="en-US" dirty="0">
              <a:latin typeface="Times New Roman" pitchFamily="18" charset="0"/>
              <a:cs typeface="Times New Roman" pitchFamily="18" charset="0"/>
            </a:endParaRPr>
          </a:p>
          <a:p>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29600" cy="914400"/>
          </a:xfrm>
        </p:spPr>
        <p:txBody>
          <a:bodyPr>
            <a:normAutofit fontScale="90000"/>
          </a:bodyPr>
          <a:lstStyle/>
          <a:p>
            <a:r>
              <a:rPr lang="en-IN" sz="4000" b="1" u="sng" dirty="0" smtClean="0">
                <a:latin typeface="Times New Roman" pitchFamily="18" charset="0"/>
                <a:cs typeface="Times New Roman" pitchFamily="18" charset="0"/>
              </a:rPr>
              <a:t>Offence against human Being </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endParaRPr lang="en-US" dirty="0"/>
          </a:p>
          <a:p>
            <a:pPr algn="just"/>
            <a:r>
              <a:rPr lang="en-IN" dirty="0">
                <a:latin typeface="Times New Roman" pitchFamily="18" charset="0"/>
                <a:cs typeface="Times New Roman" pitchFamily="18" charset="0"/>
              </a:rPr>
              <a:t> To violate the most basic human </a:t>
            </a:r>
            <a:r>
              <a:rPr lang="en-IN" dirty="0" smtClean="0">
                <a:latin typeface="Times New Roman" pitchFamily="18" charset="0"/>
                <a:cs typeface="Times New Roman" pitchFamily="18" charset="0"/>
              </a:rPr>
              <a:t>rights</a:t>
            </a:r>
            <a:r>
              <a:rPr lang="en-IN" dirty="0">
                <a:latin typeface="Times New Roman" pitchFamily="18" charset="0"/>
                <a:cs typeface="Times New Roman" pitchFamily="18" charset="0"/>
              </a:rPr>
              <a:t>;</a:t>
            </a:r>
            <a:endParaRPr lang="en-IN" dirty="0" smtClean="0">
              <a:latin typeface="Times New Roman" pitchFamily="18" charset="0"/>
              <a:cs typeface="Times New Roman" pitchFamily="18" charset="0"/>
            </a:endParaRPr>
          </a:p>
          <a:p>
            <a:pPr algn="just"/>
            <a:r>
              <a:rPr lang="en-IN" dirty="0" smtClean="0">
                <a:latin typeface="Times New Roman" pitchFamily="18" charset="0"/>
                <a:cs typeface="Times New Roman" pitchFamily="18" charset="0"/>
              </a:rPr>
              <a:t>on </a:t>
            </a:r>
            <a:r>
              <a:rPr lang="en-IN" dirty="0">
                <a:latin typeface="Times New Roman" pitchFamily="18" charset="0"/>
                <a:cs typeface="Times New Roman" pitchFamily="18" charset="0"/>
              </a:rPr>
              <a:t>the other hand, is to deny individuals their fundamental moral entitlements. It is, in a sense, to treat them as if they are less than human and undeserving of respect and dignity.</a:t>
            </a:r>
            <a:endParaRPr lang="en-US" dirty="0">
              <a:latin typeface="Times New Roman" pitchFamily="18" charset="0"/>
              <a:cs typeface="Times New Roman" pitchFamily="18" charset="0"/>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8229600" cy="1371600"/>
          </a:xfrm>
        </p:spPr>
        <p:txBody>
          <a:bodyPr>
            <a:normAutofit fontScale="90000"/>
          </a:bodyPr>
          <a:lstStyle/>
          <a:p>
            <a:r>
              <a:rPr lang="en-IN" sz="3600" u="sng" dirty="0" smtClean="0"/>
              <a:t/>
            </a:r>
            <a:br>
              <a:rPr lang="en-IN" sz="3600" u="sng" dirty="0" smtClean="0"/>
            </a:br>
            <a:r>
              <a:rPr lang="en-IN" sz="3600" u="sng" dirty="0"/>
              <a:t/>
            </a:r>
            <a:br>
              <a:rPr lang="en-IN" sz="3600" u="sng" dirty="0"/>
            </a:br>
            <a:r>
              <a:rPr lang="en-IN" sz="3600" b="1" u="sng" dirty="0" smtClean="0">
                <a:latin typeface="Times New Roman" pitchFamily="18" charset="0"/>
                <a:cs typeface="Times New Roman" pitchFamily="18" charset="0"/>
              </a:rPr>
              <a:t>Instances of human rights violations</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IN"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r>
              <a:rPr lang="en-IN" dirty="0" smtClean="0">
                <a:latin typeface="Times New Roman" pitchFamily="18" charset="0"/>
                <a:cs typeface="Times New Roman" pitchFamily="18" charset="0"/>
              </a:rPr>
              <a:t>Case </a:t>
            </a:r>
            <a:r>
              <a:rPr lang="en-IN" dirty="0">
                <a:latin typeface="Times New Roman" pitchFamily="18" charset="0"/>
                <a:cs typeface="Times New Roman" pitchFamily="18" charset="0"/>
              </a:rPr>
              <a:t>dealt in India </a:t>
            </a:r>
            <a:endParaRPr lang="en-US" dirty="0">
              <a:latin typeface="Times New Roman" pitchFamily="18" charset="0"/>
              <a:cs typeface="Times New Roman" pitchFamily="18" charset="0"/>
            </a:endParaRPr>
          </a:p>
          <a:p>
            <a:r>
              <a:rPr lang="en-IN" dirty="0" smtClean="0">
                <a:latin typeface="Times New Roman" pitchFamily="18" charset="0"/>
                <a:cs typeface="Times New Roman" pitchFamily="18" charset="0"/>
              </a:rPr>
              <a:t> </a:t>
            </a:r>
            <a:r>
              <a:rPr lang="en-IN" dirty="0">
                <a:latin typeface="Times New Roman" pitchFamily="18" charset="0"/>
                <a:cs typeface="Times New Roman" pitchFamily="18" charset="0"/>
              </a:rPr>
              <a:t>Custodial death</a:t>
            </a:r>
            <a:endParaRPr lang="en-US" dirty="0">
              <a:latin typeface="Times New Roman" pitchFamily="18" charset="0"/>
              <a:cs typeface="Times New Roman" pitchFamily="18" charset="0"/>
            </a:endParaRPr>
          </a:p>
          <a:p>
            <a:pPr lvl="0"/>
            <a:r>
              <a:rPr lang="en-IN" dirty="0">
                <a:latin typeface="Times New Roman" pitchFamily="18" charset="0"/>
                <a:cs typeface="Times New Roman" pitchFamily="18" charset="0"/>
              </a:rPr>
              <a:t>Fake encounters</a:t>
            </a:r>
            <a:endParaRPr lang="en-US" dirty="0">
              <a:latin typeface="Times New Roman" pitchFamily="18" charset="0"/>
              <a:cs typeface="Times New Roman" pitchFamily="18" charset="0"/>
            </a:endParaRPr>
          </a:p>
          <a:p>
            <a:pPr lvl="0"/>
            <a:r>
              <a:rPr lang="en-IN" dirty="0">
                <a:latin typeface="Times New Roman" pitchFamily="18" charset="0"/>
                <a:cs typeface="Times New Roman" pitchFamily="18" charset="0"/>
              </a:rPr>
              <a:t>Cases related to women and children</a:t>
            </a:r>
            <a:endParaRPr lang="en-US" dirty="0">
              <a:latin typeface="Times New Roman" pitchFamily="18" charset="0"/>
              <a:cs typeface="Times New Roman" pitchFamily="18" charset="0"/>
            </a:endParaRPr>
          </a:p>
          <a:p>
            <a:pPr lvl="0"/>
            <a:r>
              <a:rPr lang="en-IN" dirty="0">
                <a:latin typeface="Times New Roman" pitchFamily="18" charset="0"/>
                <a:cs typeface="Times New Roman" pitchFamily="18" charset="0"/>
              </a:rPr>
              <a:t>Police excesses</a:t>
            </a:r>
            <a:endParaRPr lang="en-US" dirty="0">
              <a:latin typeface="Times New Roman" pitchFamily="18" charset="0"/>
              <a:cs typeface="Times New Roman" pitchFamily="18" charset="0"/>
            </a:endParaRPr>
          </a:p>
          <a:p>
            <a:pPr lvl="0"/>
            <a:r>
              <a:rPr lang="en-IN" dirty="0">
                <a:latin typeface="Times New Roman" pitchFamily="18" charset="0"/>
                <a:cs typeface="Times New Roman" pitchFamily="18" charset="0"/>
              </a:rPr>
              <a:t>Atrocities on </a:t>
            </a:r>
            <a:r>
              <a:rPr lang="en-IN" dirty="0" smtClean="0">
                <a:latin typeface="Times New Roman" pitchFamily="18" charset="0"/>
                <a:cs typeface="Times New Roman" pitchFamily="18" charset="0"/>
              </a:rPr>
              <a:t>Minority and </a:t>
            </a:r>
            <a:r>
              <a:rPr lang="en-IN" dirty="0" err="1" smtClean="0">
                <a:latin typeface="Times New Roman" pitchFamily="18" charset="0"/>
                <a:cs typeface="Times New Roman" pitchFamily="18" charset="0"/>
              </a:rPr>
              <a:t>dalit</a:t>
            </a:r>
            <a:endParaRPr lang="en-US" dirty="0">
              <a:latin typeface="Times New Roman" pitchFamily="18" charset="0"/>
              <a:cs typeface="Times New Roman" pitchFamily="18" charset="0"/>
            </a:endParaRPr>
          </a:p>
          <a:p>
            <a:pPr lvl="0"/>
            <a:r>
              <a:rPr lang="en-IN" dirty="0">
                <a:latin typeface="Times New Roman" pitchFamily="18" charset="0"/>
                <a:cs typeface="Times New Roman" pitchFamily="18" charset="0"/>
              </a:rPr>
              <a:t>Bonded labour </a:t>
            </a:r>
            <a:endParaRPr lang="en-US" dirty="0">
              <a:latin typeface="Times New Roman" pitchFamily="18" charset="0"/>
              <a:cs typeface="Times New Roman" pitchFamily="18" charset="0"/>
            </a:endParaRPr>
          </a:p>
          <a:p>
            <a:pPr lvl="0"/>
            <a:r>
              <a:rPr lang="en-IN" dirty="0">
                <a:latin typeface="Times New Roman" pitchFamily="18" charset="0"/>
                <a:cs typeface="Times New Roman" pitchFamily="18" charset="0"/>
              </a:rPr>
              <a:t>Armed forces/ Para military</a:t>
            </a:r>
            <a:endParaRPr lang="en-US" dirty="0">
              <a:latin typeface="Times New Roman" pitchFamily="18" charset="0"/>
              <a:cs typeface="Times New Roman" pitchFamily="18" charset="0"/>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IN" sz="2800" b="1" u="sng" dirty="0" smtClean="0">
                <a:latin typeface="Times New Roman" pitchFamily="18" charset="0"/>
                <a:cs typeface="Times New Roman" pitchFamily="18" charset="0"/>
              </a:rPr>
              <a:t>CASES  RELATING TO WOMEN AND CHILDREN</a:t>
            </a:r>
            <a:r>
              <a:rPr lang="en-US" sz="2800" b="1" dirty="0" smtClean="0">
                <a:latin typeface="Times New Roman" pitchFamily="18" charset="0"/>
                <a:cs typeface="Times New Roman" pitchFamily="18" charset="0"/>
              </a:rPr>
              <a:t/>
            </a:r>
            <a:br>
              <a:rPr lang="en-US" sz="2800" b="1" dirty="0" smtClean="0">
                <a:latin typeface="Times New Roman" pitchFamily="18" charset="0"/>
                <a:cs typeface="Times New Roman" pitchFamily="18" charset="0"/>
              </a:rPr>
            </a:b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buNone/>
            </a:pPr>
            <a:endParaRPr lang="en-US" dirty="0"/>
          </a:p>
          <a:p>
            <a:r>
              <a:rPr lang="en-IN" dirty="0">
                <a:latin typeface="Times New Roman" pitchFamily="18" charset="0"/>
                <a:cs typeface="Times New Roman" pitchFamily="18" charset="0"/>
              </a:rPr>
              <a:t>Female foeticide and infanticide</a:t>
            </a:r>
            <a:endParaRPr lang="en-US" dirty="0">
              <a:latin typeface="Times New Roman" pitchFamily="18" charset="0"/>
              <a:cs typeface="Times New Roman" pitchFamily="18" charset="0"/>
            </a:endParaRPr>
          </a:p>
          <a:p>
            <a:r>
              <a:rPr lang="en-IN" dirty="0">
                <a:latin typeface="Times New Roman" pitchFamily="18" charset="0"/>
                <a:cs typeface="Times New Roman" pitchFamily="18" charset="0"/>
              </a:rPr>
              <a:t>Child marriage in the name of customs, despite of  legal prohibition</a:t>
            </a:r>
            <a:endParaRPr lang="en-US" dirty="0">
              <a:latin typeface="Times New Roman" pitchFamily="18" charset="0"/>
              <a:cs typeface="Times New Roman" pitchFamily="18" charset="0"/>
            </a:endParaRPr>
          </a:p>
          <a:p>
            <a:r>
              <a:rPr lang="en-IN" dirty="0">
                <a:latin typeface="Times New Roman" pitchFamily="18" charset="0"/>
                <a:cs typeface="Times New Roman" pitchFamily="18" charset="0"/>
              </a:rPr>
              <a:t>Child labour</a:t>
            </a:r>
            <a:endParaRPr lang="en-US" dirty="0">
              <a:latin typeface="Times New Roman" pitchFamily="18" charset="0"/>
              <a:cs typeface="Times New Roman" pitchFamily="18" charset="0"/>
            </a:endParaRPr>
          </a:p>
          <a:p>
            <a:r>
              <a:rPr lang="en-IN" dirty="0">
                <a:latin typeface="Times New Roman" pitchFamily="18" charset="0"/>
                <a:cs typeface="Times New Roman" pitchFamily="18" charset="0"/>
              </a:rPr>
              <a:t>Sexual assault on children as well as women</a:t>
            </a:r>
            <a:endParaRPr lang="en-US" dirty="0">
              <a:latin typeface="Times New Roman" pitchFamily="18" charset="0"/>
              <a:cs typeface="Times New Roman" pitchFamily="18" charset="0"/>
            </a:endParaRPr>
          </a:p>
          <a:p>
            <a:r>
              <a:rPr lang="en-IN" dirty="0">
                <a:latin typeface="Times New Roman" pitchFamily="18" charset="0"/>
                <a:cs typeface="Times New Roman" pitchFamily="18" charset="0"/>
              </a:rPr>
              <a:t>Rape </a:t>
            </a:r>
            <a:endParaRPr lang="en-US" dirty="0">
              <a:latin typeface="Times New Roman" pitchFamily="18" charset="0"/>
              <a:cs typeface="Times New Roman" pitchFamily="18" charset="0"/>
            </a:endParaRPr>
          </a:p>
          <a:p>
            <a:r>
              <a:rPr lang="en-IN" dirty="0">
                <a:latin typeface="Times New Roman" pitchFamily="18" charset="0"/>
                <a:cs typeface="Times New Roman" pitchFamily="18" charset="0"/>
              </a:rPr>
              <a:t>Immoral trafficking</a:t>
            </a:r>
            <a:endParaRPr lang="en-US" dirty="0">
              <a:latin typeface="Times New Roman" pitchFamily="18" charset="0"/>
              <a:cs typeface="Times New Roman" pitchFamily="18" charset="0"/>
            </a:endParaRP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Autofit/>
          </a:bodyPr>
          <a:lstStyle/>
          <a:p>
            <a:pPr lvl="0"/>
            <a:r>
              <a:rPr lang="en-IN" sz="3200" b="1" u="sng" dirty="0" smtClean="0">
                <a:latin typeface="Times New Roman" pitchFamily="18" charset="0"/>
                <a:cs typeface="Times New Roman" pitchFamily="18" charset="0"/>
              </a:rPr>
              <a:t>BONDED LABOUR</a:t>
            </a:r>
            <a:r>
              <a:rPr lang="en-US" sz="3200" dirty="0" smtClean="0"/>
              <a:t/>
            </a:r>
            <a:br>
              <a:rPr lang="en-US" sz="3200" dirty="0" smtClean="0"/>
            </a:br>
            <a:endParaRPr lang="en-US" sz="3200" dirty="0"/>
          </a:p>
        </p:txBody>
      </p:sp>
      <p:sp>
        <p:nvSpPr>
          <p:cNvPr id="3" name="Content Placeholder 2"/>
          <p:cNvSpPr>
            <a:spLocks noGrp="1"/>
          </p:cNvSpPr>
          <p:nvPr>
            <p:ph idx="1"/>
          </p:nvPr>
        </p:nvSpPr>
        <p:spPr/>
        <p:txBody>
          <a:bodyPr>
            <a:normAutofit fontScale="92500" lnSpcReduction="10000"/>
          </a:bodyPr>
          <a:lstStyle/>
          <a:p>
            <a:pPr>
              <a:buNone/>
            </a:pPr>
            <a:r>
              <a:rPr lang="en-IN" dirty="0"/>
              <a:t> </a:t>
            </a:r>
            <a:endParaRPr lang="en-US" dirty="0"/>
          </a:p>
          <a:p>
            <a:pPr algn="just"/>
            <a:r>
              <a:rPr lang="en-IN" dirty="0">
                <a:latin typeface="Times New Roman" pitchFamily="18" charset="0"/>
                <a:cs typeface="Times New Roman" pitchFamily="18" charset="0"/>
              </a:rPr>
              <a:t>Debt bondage in India</a:t>
            </a:r>
            <a:endParaRPr lang="en-US" dirty="0">
              <a:latin typeface="Times New Roman" pitchFamily="18" charset="0"/>
              <a:cs typeface="Times New Roman" pitchFamily="18" charset="0"/>
            </a:endParaRPr>
          </a:p>
          <a:p>
            <a:pPr algn="just"/>
            <a:r>
              <a:rPr lang="en-IN" b="1" dirty="0">
                <a:latin typeface="Times New Roman" pitchFamily="18" charset="0"/>
                <a:cs typeface="Times New Roman" pitchFamily="18" charset="0"/>
              </a:rPr>
              <a:t>Debt bondage in India</a:t>
            </a:r>
            <a:r>
              <a:rPr lang="en-IN" dirty="0">
                <a:latin typeface="Times New Roman" pitchFamily="18" charset="0"/>
                <a:cs typeface="Times New Roman" pitchFamily="18" charset="0"/>
              </a:rPr>
              <a:t> was legally abolished in 1976 but it remains prevalent, with weak enforcement of the law by governments</a:t>
            </a:r>
            <a:r>
              <a:rPr lang="en-IN" dirty="0" smtClean="0">
                <a:latin typeface="Times New Roman" pitchFamily="18" charset="0"/>
                <a:cs typeface="Times New Roman" pitchFamily="18" charset="0"/>
              </a:rPr>
              <a:t>.</a:t>
            </a:r>
          </a:p>
          <a:p>
            <a:pPr algn="just"/>
            <a:r>
              <a:rPr lang="en-IN" dirty="0">
                <a:latin typeface="Times New Roman" pitchFamily="18" charset="0"/>
                <a:cs typeface="Times New Roman" pitchFamily="18" charset="0"/>
              </a:rPr>
              <a:t> </a:t>
            </a:r>
            <a:r>
              <a:rPr lang="en-IN" u="sng" dirty="0">
                <a:latin typeface="Times New Roman" pitchFamily="18" charset="0"/>
                <a:cs typeface="Times New Roman" pitchFamily="18" charset="0"/>
                <a:hlinkClick r:id="rId2" tooltip="Bonded labour"/>
              </a:rPr>
              <a:t>Bonded labour</a:t>
            </a:r>
            <a:r>
              <a:rPr lang="en-IN" dirty="0">
                <a:latin typeface="Times New Roman" pitchFamily="18" charset="0"/>
                <a:cs typeface="Times New Roman" pitchFamily="18" charset="0"/>
              </a:rPr>
              <a:t> involves the exploitive interlinking of credit and </a:t>
            </a:r>
            <a:r>
              <a:rPr lang="en-IN" dirty="0" err="1">
                <a:latin typeface="Times New Roman" pitchFamily="18" charset="0"/>
                <a:cs typeface="Times New Roman" pitchFamily="18" charset="0"/>
              </a:rPr>
              <a:t>labor</a:t>
            </a:r>
            <a:r>
              <a:rPr lang="en-IN" dirty="0">
                <a:latin typeface="Times New Roman" pitchFamily="18" charset="0"/>
                <a:cs typeface="Times New Roman" pitchFamily="18" charset="0"/>
              </a:rPr>
              <a:t> agreements that devolve into slave-like exploitation due to severe power imbalances between the lender and the borrower</a:t>
            </a:r>
            <a:r>
              <a:rPr lang="en-IN"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b="1" dirty="0" smtClean="0">
                <a:latin typeface="Times New Roman" pitchFamily="18" charset="0"/>
                <a:cs typeface="Times New Roman" pitchFamily="18" charset="0"/>
              </a:rPr>
              <a:t>Human Rights Courts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381000" y="1371600"/>
            <a:ext cx="8229600" cy="4525963"/>
          </a:xfrm>
        </p:spPr>
        <p:txBody>
          <a:bodyPr>
            <a:normAutofit fontScale="70000" lnSpcReduction="20000"/>
          </a:bodyPr>
          <a:lstStyle/>
          <a:p>
            <a:pPr>
              <a:buNone/>
            </a:pPr>
            <a:r>
              <a:rPr lang="en-IN" dirty="0"/>
              <a:t> </a:t>
            </a:r>
            <a:endParaRPr lang="en-US" dirty="0"/>
          </a:p>
          <a:p>
            <a:pPr algn="just"/>
            <a:r>
              <a:rPr lang="en-IN" sz="3600" dirty="0">
                <a:latin typeface="Times New Roman" pitchFamily="18" charset="0"/>
                <a:cs typeface="Times New Roman" pitchFamily="18" charset="0"/>
              </a:rPr>
              <a:t>For the purpose of providing speedy trial of offences arising out of violation of human rights, the State Government may, with the concurrence of the Chief Justice of the High Court, by notification, specify for each district a Court of Session to be a Human Rights Court to try the said offences: Provided that nothing in this section shall apply if</a:t>
            </a:r>
            <a:r>
              <a:rPr lang="en-IN" sz="3600" dirty="0" smtClean="0">
                <a:latin typeface="Times New Roman" pitchFamily="18" charset="0"/>
                <a:cs typeface="Times New Roman" pitchFamily="18" charset="0"/>
              </a:rPr>
              <a:t>—</a:t>
            </a:r>
          </a:p>
          <a:p>
            <a:pPr algn="just">
              <a:buNone/>
            </a:pPr>
            <a:endParaRPr lang="en-US" sz="3600" dirty="0">
              <a:latin typeface="Times New Roman" pitchFamily="18" charset="0"/>
              <a:cs typeface="Times New Roman" pitchFamily="18" charset="0"/>
            </a:endParaRPr>
          </a:p>
          <a:p>
            <a:pPr algn="just"/>
            <a:r>
              <a:rPr lang="en-IN" sz="3600" dirty="0">
                <a:latin typeface="Times New Roman" pitchFamily="18" charset="0"/>
                <a:cs typeface="Times New Roman" pitchFamily="18" charset="0"/>
                <a:hlinkClick r:id="rId2"/>
              </a:rPr>
              <a:t>(a)</a:t>
            </a:r>
            <a:r>
              <a:rPr lang="en-IN" sz="3600" dirty="0">
                <a:latin typeface="Times New Roman" pitchFamily="18" charset="0"/>
                <a:cs typeface="Times New Roman" pitchFamily="18" charset="0"/>
              </a:rPr>
              <a:t> a Court of Session is already specified as a special court; or</a:t>
            </a:r>
            <a:endParaRPr lang="en-US" sz="3600" dirty="0">
              <a:latin typeface="Times New Roman" pitchFamily="18" charset="0"/>
              <a:cs typeface="Times New Roman" pitchFamily="18" charset="0"/>
            </a:endParaRPr>
          </a:p>
          <a:p>
            <a:pPr algn="just"/>
            <a:r>
              <a:rPr lang="en-IN" sz="3600" dirty="0">
                <a:latin typeface="Times New Roman" pitchFamily="18" charset="0"/>
                <a:cs typeface="Times New Roman" pitchFamily="18" charset="0"/>
                <a:hlinkClick r:id="rId3"/>
              </a:rPr>
              <a:t>(b)</a:t>
            </a:r>
            <a:r>
              <a:rPr lang="en-IN" sz="3600" dirty="0">
                <a:latin typeface="Times New Roman" pitchFamily="18" charset="0"/>
                <a:cs typeface="Times New Roman" pitchFamily="18" charset="0"/>
              </a:rPr>
              <a:t> a special court is already constituted, for such offences under any other law for the time being in force.”</a:t>
            </a:r>
            <a:endParaRPr lang="en-US" sz="3600" dirty="0">
              <a:latin typeface="Times New Roman" pitchFamily="18" charset="0"/>
              <a:cs typeface="Times New Roman" pitchFamily="18" charset="0"/>
            </a:endParaRP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938</Words>
  <Application>Microsoft Office PowerPoint</Application>
  <PresentationFormat>On-screen Show (4:3)</PresentationFormat>
  <Paragraphs>90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SEMINAR TO ASSESS WORKING OF HUMAN RIGHTS COURTS IN INDIA </vt:lpstr>
      <vt:lpstr>HUMAN RIGHTS</vt:lpstr>
      <vt:lpstr>Slide 3</vt:lpstr>
      <vt:lpstr>What are basic rights:  </vt:lpstr>
      <vt:lpstr>Offence against human Being  </vt:lpstr>
      <vt:lpstr>  Instances of human rights violations   </vt:lpstr>
      <vt:lpstr>CASES  RELATING TO WOMEN AND CHILDREN </vt:lpstr>
      <vt:lpstr>BONDED LABOUR </vt:lpstr>
      <vt:lpstr>Human Rights Courts</vt:lpstr>
      <vt:lpstr>Slide 10</vt:lpstr>
      <vt:lpstr>Slide 11</vt:lpstr>
      <vt:lpstr>Slide 12</vt:lpstr>
      <vt:lpstr>Slide 13</vt:lpstr>
      <vt:lpstr> Madras High Court K.Dhamodharan vs R.V.Narbabi  decided on 10 November, 2006 </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SEMINAR TO ASSESS WORKING OF HUMAN RIGHTS COURTS IN INDIA </dc:title>
  <dc:creator>user</dc:creator>
  <cp:lastModifiedBy>user</cp:lastModifiedBy>
  <cp:revision>12</cp:revision>
  <dcterms:created xsi:type="dcterms:W3CDTF">2016-03-10T03:21:48Z</dcterms:created>
  <dcterms:modified xsi:type="dcterms:W3CDTF">2016-03-10T04:13:01Z</dcterms:modified>
</cp:coreProperties>
</file>